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Raleway" pitchFamily="2" charset="0"/>
      <p:regular r:id="rId21"/>
      <p:bold r:id="rId22"/>
      <p:italic r:id="rId23"/>
      <p:boldItalic r:id="rId24"/>
    </p:embeddedFont>
    <p:embeddedFont>
      <p:font typeface="Roboto Mono" panose="00000009000000000000" pitchFamily="49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08">
          <p15:clr>
            <a:srgbClr val="747775"/>
          </p15:clr>
        </p15:guide>
        <p15:guide id="2" orient="horz" pos="1076">
          <p15:clr>
            <a:srgbClr val="747775"/>
          </p15:clr>
        </p15:guide>
        <p15:guide id="3" pos="2933">
          <p15:clr>
            <a:srgbClr val="747775"/>
          </p15:clr>
        </p15:guide>
        <p15:guide id="4" pos="1832">
          <p15:clr>
            <a:srgbClr val="747775"/>
          </p15:clr>
        </p15:guide>
        <p15:guide id="5" pos="3358">
          <p15:clr>
            <a:srgbClr val="747775"/>
          </p15:clr>
        </p15:guide>
        <p15:guide id="6" pos="196">
          <p15:clr>
            <a:srgbClr val="747775"/>
          </p15:clr>
        </p15:guide>
        <p15:guide id="7" pos="366">
          <p15:clr>
            <a:srgbClr val="747775"/>
          </p15:clr>
        </p15:guide>
        <p15:guide id="8" pos="567">
          <p15:clr>
            <a:srgbClr val="747775"/>
          </p15:clr>
        </p15:guide>
        <p15:guide id="9" pos="200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45" y="72"/>
      </p:cViewPr>
      <p:guideLst>
        <p:guide orient="horz" pos="3108"/>
        <p:guide orient="horz" pos="1076"/>
        <p:guide pos="2933"/>
        <p:guide pos="1832"/>
        <p:guide pos="3358"/>
        <p:guide pos="196"/>
        <p:guide pos="366"/>
        <p:guide pos="567"/>
        <p:guide pos="20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0e986c91d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0e986c91d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0e986c91d5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0e986c91d5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0e986c91d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0e986c91d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0e986c91d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0e986c91d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0e986c91d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0e986c91d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b672890d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b672890d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de0dc2d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0de0dc2d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de0dc2d9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0de0dc2d9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de0dc2d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0de0dc2d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de0dc2d9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0de0dc2d9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e5c91f4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0e5c91f4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e5c91f46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0e5c91f46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e5c91f46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0e5c91f46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■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■"/>
              <a:defRPr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  <a:defRPr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  <a:defRPr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■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825" y="4243522"/>
            <a:ext cx="2034801" cy="68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850" y="4294513"/>
            <a:ext cx="617775" cy="6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now? Crossfade</a:t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1578600" y="2357250"/>
            <a:ext cx="837000" cy="837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4227721" y="2357250"/>
            <a:ext cx="837000" cy="837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2" name="Google Shape;162;p22"/>
          <p:cNvCxnSpPr>
            <a:stCxn id="161" idx="2"/>
            <a:endCxn id="160" idx="6"/>
          </p:cNvCxnSpPr>
          <p:nvPr/>
        </p:nvCxnSpPr>
        <p:spPr>
          <a:xfrm rot="10800000">
            <a:off x="2415721" y="2775750"/>
            <a:ext cx="18120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Google Shape;163;p22"/>
          <p:cNvSpPr/>
          <p:nvPr/>
        </p:nvSpPr>
        <p:spPr>
          <a:xfrm>
            <a:off x="6877024" y="2357250"/>
            <a:ext cx="837000" cy="837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4" name="Google Shape;164;p22"/>
          <p:cNvCxnSpPr>
            <a:stCxn id="163" idx="2"/>
          </p:cNvCxnSpPr>
          <p:nvPr/>
        </p:nvCxnSpPr>
        <p:spPr>
          <a:xfrm rot="10800000">
            <a:off x="5064424" y="2775750"/>
            <a:ext cx="1812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2"/>
          <p:cNvCxnSpPr/>
          <p:nvPr/>
        </p:nvCxnSpPr>
        <p:spPr>
          <a:xfrm rot="10800000">
            <a:off x="996000" y="2775750"/>
            <a:ext cx="582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2"/>
          <p:cNvCxnSpPr/>
          <p:nvPr/>
        </p:nvCxnSpPr>
        <p:spPr>
          <a:xfrm rot="10800000">
            <a:off x="413400" y="2775750"/>
            <a:ext cx="582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22"/>
          <p:cNvCxnSpPr/>
          <p:nvPr/>
        </p:nvCxnSpPr>
        <p:spPr>
          <a:xfrm rot="10800000">
            <a:off x="2460025" y="2775750"/>
            <a:ext cx="582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22"/>
          <p:cNvCxnSpPr/>
          <p:nvPr/>
        </p:nvCxnSpPr>
        <p:spPr>
          <a:xfrm rot="10800000">
            <a:off x="5064725" y="2775750"/>
            <a:ext cx="582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9" name="Google Shape;169;p22"/>
          <p:cNvSpPr txBox="1"/>
          <p:nvPr/>
        </p:nvSpPr>
        <p:spPr>
          <a:xfrm>
            <a:off x="502500" y="1033300"/>
            <a:ext cx="2664300" cy="1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4999" lvl="0" indent="-20002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rPr lang="en-GB" sz="1800">
                <a:solidFill>
                  <a:schemeClr val="lt1"/>
                </a:solidFill>
                <a:highlight>
                  <a:schemeClr val="accent5"/>
                </a:highlight>
                <a:latin typeface="Raleway"/>
                <a:ea typeface="Raleway"/>
                <a:cs typeface="Raleway"/>
                <a:sym typeface="Raleway"/>
              </a:rPr>
              <a:t>Integrate into one convolver?</a:t>
            </a:r>
            <a:endParaRPr sz="1800">
              <a:solidFill>
                <a:schemeClr val="lt1"/>
              </a:solidFill>
              <a:highlight>
                <a:schemeClr val="accent5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224999" lvl="0" indent="-20002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rPr lang="en-GB" sz="1800">
                <a:solidFill>
                  <a:schemeClr val="lt1"/>
                </a:solidFill>
                <a:highlight>
                  <a:schemeClr val="accent5"/>
                </a:highlight>
                <a:latin typeface="Raleway"/>
                <a:ea typeface="Raleway"/>
                <a:cs typeface="Raleway"/>
                <a:sym typeface="Raleway"/>
              </a:rPr>
              <a:t>Use two convolvers?</a:t>
            </a:r>
            <a:endParaRPr sz="1800">
              <a:solidFill>
                <a:schemeClr val="lt1"/>
              </a:solidFill>
              <a:highlight>
                <a:schemeClr val="accent5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847500" y="3286525"/>
            <a:ext cx="20616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2nd: Minimum Modifications</a:t>
            </a:r>
            <a:endParaRPr sz="17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New Crossfade</a:t>
            </a:r>
            <a:endParaRPr sz="17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Simple Swap</a:t>
            </a:r>
            <a:endParaRPr sz="17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3176100" y="3341350"/>
            <a:ext cx="29586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highlight>
                  <a:schemeClr val="accent2"/>
                </a:highlight>
                <a:latin typeface="Raleway"/>
                <a:ea typeface="Raleway"/>
                <a:cs typeface="Raleway"/>
                <a:sym typeface="Raleway"/>
              </a:rPr>
              <a:t>I should be done, Test</a:t>
            </a:r>
            <a:endParaRPr sz="1700">
              <a:solidFill>
                <a:schemeClr val="lt1"/>
              </a:solidFill>
              <a:highlight>
                <a:schemeClr val="accent2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3176100" y="3688375"/>
            <a:ext cx="29586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highlight>
                  <a:schemeClr val="accent3"/>
                </a:highlight>
                <a:latin typeface="Raleway"/>
                <a:ea typeface="Raleway"/>
                <a:cs typeface="Raleway"/>
                <a:sym typeface="Raleway"/>
              </a:rPr>
              <a:t>Clicks!</a:t>
            </a:r>
            <a:endParaRPr sz="1700">
              <a:solidFill>
                <a:schemeClr val="lt1"/>
              </a:solidFill>
              <a:highlight>
                <a:schemeClr val="accent3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highlight>
                  <a:schemeClr val="accent3"/>
                </a:highlight>
                <a:latin typeface="Raleway"/>
                <a:ea typeface="Raleway"/>
                <a:cs typeface="Raleway"/>
                <a:sym typeface="Raleway"/>
              </a:rPr>
              <a:t>Did I get the Xfade wrong?</a:t>
            </a:r>
            <a:endParaRPr sz="1700">
              <a:solidFill>
                <a:schemeClr val="lt1"/>
              </a:solidFill>
              <a:highlight>
                <a:schemeClr val="accent3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3099900" y="964000"/>
            <a:ext cx="29586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highlight>
                  <a:schemeClr val="accent3"/>
                </a:highlight>
                <a:latin typeface="Raleway"/>
                <a:ea typeface="Raleway"/>
                <a:cs typeface="Raleway"/>
                <a:sym typeface="Raleway"/>
              </a:rPr>
              <a:t>Wait, clicks happen 512-1024 samples later</a:t>
            </a:r>
            <a:endParaRPr sz="1700">
              <a:solidFill>
                <a:schemeClr val="lt1"/>
              </a:solidFill>
              <a:highlight>
                <a:schemeClr val="accent3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3090725" y="1599850"/>
            <a:ext cx="3199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highlight>
                  <a:schemeClr val="accent3"/>
                </a:highlight>
                <a:latin typeface="Raleway"/>
                <a:ea typeface="Raleway"/>
                <a:cs typeface="Raleway"/>
                <a:sym typeface="Raleway"/>
              </a:rPr>
              <a:t>Tail partition buffers!</a:t>
            </a:r>
            <a:endParaRPr sz="1500">
              <a:solidFill>
                <a:schemeClr val="lt1"/>
              </a:solidFill>
              <a:highlight>
                <a:schemeClr val="accent3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highlight>
                  <a:schemeClr val="accent3"/>
                </a:highlight>
                <a:latin typeface="Raleway"/>
                <a:ea typeface="Raleway"/>
                <a:cs typeface="Raleway"/>
                <a:sym typeface="Raleway"/>
              </a:rPr>
              <a:t>Not coherent after pause/change</a:t>
            </a:r>
            <a:endParaRPr sz="1500">
              <a:solidFill>
                <a:schemeClr val="lt1"/>
              </a:solidFill>
              <a:highlight>
                <a:schemeClr val="accent3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6366250" y="1436500"/>
            <a:ext cx="22311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highlight>
                  <a:schemeClr val="accent2"/>
                </a:highlight>
                <a:latin typeface="Raleway"/>
                <a:ea typeface="Raleway"/>
                <a:cs typeface="Raleway"/>
                <a:sym typeface="Raleway"/>
              </a:rPr>
              <a:t>Buffer Audio</a:t>
            </a:r>
            <a:br>
              <a:rPr lang="en-GB" sz="1700">
                <a:solidFill>
                  <a:schemeClr val="lt1"/>
                </a:solidFill>
                <a:highlight>
                  <a:schemeClr val="accent2"/>
                </a:highlight>
                <a:latin typeface="Raleway"/>
                <a:ea typeface="Raleway"/>
                <a:cs typeface="Raleway"/>
                <a:sym typeface="Raleway"/>
              </a:rPr>
            </a:br>
            <a:r>
              <a:rPr lang="en-GB" sz="1700">
                <a:solidFill>
                  <a:schemeClr val="lt1"/>
                </a:solidFill>
                <a:highlight>
                  <a:schemeClr val="accent2"/>
                </a:highlight>
                <a:latin typeface="Raleway"/>
                <a:ea typeface="Raleway"/>
                <a:cs typeface="Raleway"/>
                <a:sym typeface="Raleway"/>
              </a:rPr>
              <a:t>Fill buffers on change</a:t>
            </a:r>
            <a:endParaRPr sz="1700">
              <a:solidFill>
                <a:schemeClr val="lt1"/>
              </a:solidFill>
              <a:highlight>
                <a:schemeClr val="accent2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6179975" y="3386275"/>
            <a:ext cx="2231100" cy="1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highlight>
                  <a:schemeClr val="accent2"/>
                </a:highlight>
                <a:latin typeface="Raleway"/>
                <a:ea typeface="Raleway"/>
                <a:cs typeface="Raleway"/>
                <a:sym typeface="Raleway"/>
              </a:rPr>
              <a:t>Test</a:t>
            </a:r>
            <a:endParaRPr sz="1700">
              <a:solidFill>
                <a:schemeClr val="lt1"/>
              </a:solidFill>
              <a:highlight>
                <a:schemeClr val="accent2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highlight>
                  <a:schemeClr val="accent2"/>
                </a:highlight>
                <a:latin typeface="Raleway"/>
                <a:ea typeface="Raleway"/>
                <a:cs typeface="Raleway"/>
                <a:sym typeface="Raleway"/>
              </a:rPr>
              <a:t>Test</a:t>
            </a:r>
            <a:br>
              <a:rPr lang="en-GB" sz="1700">
                <a:solidFill>
                  <a:schemeClr val="lt1"/>
                </a:solidFill>
                <a:highlight>
                  <a:schemeClr val="accent2"/>
                </a:highlight>
                <a:latin typeface="Raleway"/>
                <a:ea typeface="Raleway"/>
                <a:cs typeface="Raleway"/>
                <a:sym typeface="Raleway"/>
              </a:rPr>
            </a:br>
            <a:r>
              <a:rPr lang="en-GB" sz="1700">
                <a:solidFill>
                  <a:schemeClr val="lt1"/>
                </a:solidFill>
                <a:highlight>
                  <a:schemeClr val="accent2"/>
                </a:highlight>
                <a:latin typeface="Raleway"/>
                <a:ea typeface="Raleway"/>
                <a:cs typeface="Raleway"/>
                <a:sym typeface="Raleway"/>
              </a:rPr>
              <a:t>Test</a:t>
            </a:r>
            <a:endParaRPr sz="1700">
              <a:solidFill>
                <a:schemeClr val="lt1"/>
              </a:solidFill>
              <a:highlight>
                <a:schemeClr val="accent2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highlight>
                <a:schemeClr val="accent2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Testing &amp; Performance Measurement</a:t>
            </a:r>
            <a:endParaRPr/>
          </a:p>
        </p:txBody>
      </p:sp>
      <p:pic>
        <p:nvPicPr>
          <p:cNvPr id="182" name="Google Shape;182;p2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8788" y="1225150"/>
            <a:ext cx="5333227" cy="326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Efficient!          2 to 3x faster with 2-second IRs</a:t>
            </a:r>
            <a:endParaRPr/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350" y="1113575"/>
            <a:ext cx="5042109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Test &amp; Debug audio issues</a:t>
            </a:r>
            <a:endParaRPr/>
          </a:p>
        </p:txBody>
      </p:sp>
      <p:pic>
        <p:nvPicPr>
          <p:cNvPr id="194" name="Google Shape;194;p2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825" y="1067875"/>
            <a:ext cx="3621648" cy="371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550" y="1067875"/>
            <a:ext cx="3745426" cy="235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550" y="3518375"/>
            <a:ext cx="1416174" cy="141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6409200" y="3657525"/>
            <a:ext cx="1980300" cy="11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Reports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6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825" y="4243522"/>
            <a:ext cx="2034801" cy="68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850" y="4294513"/>
            <a:ext cx="617775" cy="64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347025" y="1708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920">
                <a:latin typeface="Raleway"/>
                <a:ea typeface="Raleway"/>
                <a:cs typeface="Raleway"/>
                <a:sym typeface="Raleway"/>
              </a:rPr>
              <a:t>Thank you!</a:t>
            </a:r>
            <a:endParaRPr sz="292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3313650"/>
            <a:ext cx="1610424" cy="161042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311713" y="3076125"/>
            <a:ext cx="16104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  <a:highlight>
                  <a:schemeClr val="accent4"/>
                </a:highlight>
                <a:latin typeface="Roboto Mono"/>
                <a:ea typeface="Roboto Mono"/>
                <a:cs typeface="Roboto Mono"/>
                <a:sym typeface="Roboto Mono"/>
              </a:rPr>
              <a:t>domenicostefani.com</a:t>
            </a:r>
            <a:endParaRPr sz="1100">
              <a:solidFill>
                <a:schemeClr val="dk1"/>
              </a:solidFill>
              <a:highlight>
                <a:schemeClr val="accent4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Me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Ph.D. on Deep Learning inference for Real-time Audio in </a:t>
            </a:r>
            <a:r>
              <a:rPr lang="en-GB">
                <a:highlight>
                  <a:schemeClr val="accent5"/>
                </a:highlight>
              </a:rPr>
              <a:t>Plugins</a:t>
            </a:r>
            <a:r>
              <a:rPr lang="en-GB"/>
              <a:t> &amp; </a:t>
            </a:r>
            <a:r>
              <a:rPr lang="en-GB">
                <a:highlight>
                  <a:schemeClr val="accent6"/>
                </a:highlight>
              </a:rPr>
              <a:t>Embedded</a:t>
            </a:r>
            <a:endParaRPr>
              <a:highlight>
                <a:schemeClr val="accent6"/>
              </a:highlight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GB" i="1"/>
              <a:t>Currently: </a:t>
            </a:r>
            <a:r>
              <a:rPr lang="en-GB"/>
              <a:t>Post Doc with the </a:t>
            </a:r>
            <a:r>
              <a:rPr lang="en-GB" b="1"/>
              <a:t>CIMIL </a:t>
            </a:r>
            <a:r>
              <a:rPr lang="en-GB"/>
              <a:t>group, </a:t>
            </a:r>
            <a:r>
              <a:rPr lang="en-GB" sz="1600"/>
              <a:t>University of Trento, Italy</a:t>
            </a:r>
            <a:endParaRPr sz="16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825" y="4243522"/>
            <a:ext cx="2034801" cy="68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850" y="4294513"/>
            <a:ext cx="617775" cy="6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3313650"/>
            <a:ext cx="1610424" cy="161042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11700" y="2992000"/>
            <a:ext cx="3000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1"/>
                </a:solidFill>
                <a:highlight>
                  <a:schemeClr val="accent4"/>
                </a:highlight>
                <a:latin typeface="Roboto Mono"/>
                <a:ea typeface="Roboto Mono"/>
                <a:cs typeface="Roboto Mono"/>
                <a:sym typeface="Roboto Mono"/>
              </a:rPr>
              <a:t>domenicostefani.com</a:t>
            </a:r>
            <a:endParaRPr sz="1800">
              <a:solidFill>
                <a:schemeClr val="dk1"/>
              </a:solidFill>
              <a:highlight>
                <a:schemeClr val="accent4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950" y="3313651"/>
            <a:ext cx="3090826" cy="161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044900" y="1446125"/>
            <a:ext cx="4808100" cy="280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283800" y="1751450"/>
            <a:ext cx="3042900" cy="223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1776625"/>
            <a:ext cx="2984750" cy="21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100" y="1471500"/>
            <a:ext cx="4749474" cy="275811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3421963" y="2589250"/>
            <a:ext cx="522600" cy="522600"/>
          </a:xfrm>
          <a:prstGeom prst="mathPlus">
            <a:avLst>
              <a:gd name="adj1" fmla="val 2352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409150" y="3982650"/>
            <a:ext cx="28065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Efficient Convolutions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4070100" y="3982650"/>
            <a:ext cx="47496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3DoF Navigation, IR Matrix Crossfade, OSC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Engine Swap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750" y="1017725"/>
            <a:ext cx="3820974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800" y="2566848"/>
            <a:ext cx="3200927" cy="18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0">
            <a:off x="3940875" y="1614683"/>
            <a:ext cx="1936141" cy="142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7"/>
          <p:cNvGrpSpPr/>
          <p:nvPr/>
        </p:nvGrpSpPr>
        <p:grpSpPr>
          <a:xfrm>
            <a:off x="224346" y="172147"/>
            <a:ext cx="2965325" cy="2023851"/>
            <a:chOff x="224350" y="172150"/>
            <a:chExt cx="3788100" cy="2585400"/>
          </a:xfrm>
        </p:grpSpPr>
        <p:sp>
          <p:nvSpPr>
            <p:cNvPr id="93" name="Google Shape;93;p17"/>
            <p:cNvSpPr/>
            <p:nvPr/>
          </p:nvSpPr>
          <p:spPr>
            <a:xfrm>
              <a:off x="224350" y="172150"/>
              <a:ext cx="3788100" cy="258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94" name="Google Shape;94;p17"/>
            <p:cNvPicPr preferRelativeResize="0"/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350" y="172150"/>
              <a:ext cx="3780977" cy="2571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p17"/>
          <p:cNvGrpSpPr/>
          <p:nvPr/>
        </p:nvGrpSpPr>
        <p:grpSpPr>
          <a:xfrm>
            <a:off x="1914351" y="2255991"/>
            <a:ext cx="7040012" cy="2736407"/>
            <a:chOff x="2062063" y="2313450"/>
            <a:chExt cx="6892512" cy="2679075"/>
          </a:xfrm>
        </p:grpSpPr>
        <p:sp>
          <p:nvSpPr>
            <p:cNvPr id="96" name="Google Shape;96;p17"/>
            <p:cNvSpPr/>
            <p:nvPr/>
          </p:nvSpPr>
          <p:spPr>
            <a:xfrm>
              <a:off x="2062075" y="2313525"/>
              <a:ext cx="6892500" cy="267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97" name="Google Shape;97;p17"/>
            <p:cNvPicPr preferRelativeResize="0"/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2063" y="2313450"/>
              <a:ext cx="6892477" cy="26789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4112238" y="90158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20"/>
              <a:t>Expectation</a:t>
            </a:r>
            <a:endParaRPr sz="2820"/>
          </a:p>
        </p:txBody>
      </p:sp>
      <p:sp>
        <p:nvSpPr>
          <p:cNvPr id="99" name="Google Shape;99;p17"/>
          <p:cNvSpPr txBox="1"/>
          <p:nvPr/>
        </p:nvSpPr>
        <p:spPr>
          <a:xfrm>
            <a:off x="6275094" y="901916"/>
            <a:ext cx="30000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2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vs Reality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Real Real Reality</a:t>
            </a:r>
            <a:endParaRPr/>
          </a:p>
        </p:txBody>
      </p:sp>
      <p:grpSp>
        <p:nvGrpSpPr>
          <p:cNvPr id="105" name="Google Shape;105;p18"/>
          <p:cNvGrpSpPr/>
          <p:nvPr/>
        </p:nvGrpSpPr>
        <p:grpSpPr>
          <a:xfrm>
            <a:off x="257627" y="1154194"/>
            <a:ext cx="6869219" cy="3173629"/>
            <a:chOff x="660163" y="1172177"/>
            <a:chExt cx="7823712" cy="3396798"/>
          </a:xfrm>
        </p:grpSpPr>
        <p:sp>
          <p:nvSpPr>
            <p:cNvPr id="106" name="Google Shape;106;p18"/>
            <p:cNvSpPr/>
            <p:nvPr/>
          </p:nvSpPr>
          <p:spPr>
            <a:xfrm>
              <a:off x="660175" y="1191875"/>
              <a:ext cx="7823700" cy="337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07" name="Google Shape;107;p18"/>
            <p:cNvPicPr preferRelativeResize="0"/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163" y="1172177"/>
              <a:ext cx="7823677" cy="3376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1850" y="3216025"/>
            <a:ext cx="2730476" cy="17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Understanding engine differences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highlight>
                  <a:schemeClr val="accent1"/>
                </a:highlight>
              </a:rPr>
              <a:t>From talking with researchers, reading documentation, reading the code: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4655400" y="1708525"/>
            <a:ext cx="4176900" cy="30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chemeClr val="accent4"/>
                </a:highlight>
              </a:rPr>
              <a:t>SPARTA 6DoFConv</a:t>
            </a:r>
            <a:endParaRPr>
              <a:highlight>
                <a:schemeClr val="accent4"/>
              </a:highlight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K, 1xN IR matrices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Reads SOFA files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Uniform Partitioned Convolution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Matrix Swap </a:t>
            </a:r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311700" y="1708525"/>
            <a:ext cx="4176900" cy="30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chemeClr val="accent5"/>
                </a:highlight>
              </a:rPr>
              <a:t>MCFX Convolver</a:t>
            </a:r>
            <a:endParaRPr>
              <a:highlight>
                <a:schemeClr val="accent5"/>
              </a:highlight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1 NxM IR Matrix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Reads WAVs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Non Uniform Partitioned Conv.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 Matrix Swap</a:t>
            </a:r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311700" y="2804898"/>
            <a:ext cx="403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✅  </a:t>
            </a:r>
            <a:endParaRPr sz="1600"/>
          </a:p>
        </p:txBody>
      </p:sp>
      <p:cxnSp>
        <p:nvCxnSpPr>
          <p:cNvPr id="118" name="Google Shape;118;p19"/>
          <p:cNvCxnSpPr/>
          <p:nvPr/>
        </p:nvCxnSpPr>
        <p:spPr>
          <a:xfrm>
            <a:off x="4499975" y="1676825"/>
            <a:ext cx="0" cy="28602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Google Shape;119;p1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4658836" y="3109687"/>
            <a:ext cx="403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✅  </a:t>
            </a:r>
            <a:endParaRPr sz="1600"/>
          </a:p>
        </p:txBody>
      </p:sp>
      <p:sp>
        <p:nvSpPr>
          <p:cNvPr id="121" name="Google Shape;121;p19"/>
          <p:cNvSpPr txBox="1"/>
          <p:nvPr/>
        </p:nvSpPr>
        <p:spPr>
          <a:xfrm>
            <a:off x="4658824" y="2824198"/>
            <a:ext cx="46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❌</a:t>
            </a:r>
            <a:endParaRPr sz="1800"/>
          </a:p>
        </p:txBody>
      </p:sp>
      <p:sp>
        <p:nvSpPr>
          <p:cNvPr id="122" name="Google Shape;122;p19"/>
          <p:cNvSpPr txBox="1"/>
          <p:nvPr/>
        </p:nvSpPr>
        <p:spPr>
          <a:xfrm>
            <a:off x="323225" y="3133525"/>
            <a:ext cx="46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❌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First Issues</a:t>
            </a: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4655400" y="1708525"/>
            <a:ext cx="4176900" cy="30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chemeClr val="accent4"/>
                </a:highlight>
              </a:rPr>
              <a:t>SPARTA 6DoFConv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Matrix swap ?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>
                <a:solidFill>
                  <a:schemeClr val="dk1"/>
                </a:solidFill>
              </a:rPr>
              <a:t>1-buffer delay for position change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Crossfade ?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>
                <a:solidFill>
                  <a:schemeClr val="dk1"/>
                </a:solidFill>
              </a:rPr>
              <a:t>1 block crossfade, deeply embedded within old engine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Convolution and swap are integrated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29" name="Google Shape;129;p20"/>
          <p:cNvCxnSpPr/>
          <p:nvPr/>
        </p:nvCxnSpPr>
        <p:spPr>
          <a:xfrm>
            <a:off x="4499975" y="1676825"/>
            <a:ext cx="0" cy="28602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p2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highlight>
                  <a:schemeClr val="accent2"/>
                </a:highlight>
              </a:rPr>
              <a:t>From reading the code:</a:t>
            </a:r>
            <a:endParaRPr dirty="0">
              <a:highlight>
                <a:schemeClr val="accent2"/>
              </a:highlight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311700" y="1708525"/>
            <a:ext cx="4176900" cy="31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highlight>
                  <a:schemeClr val="accent5"/>
                </a:highlight>
              </a:rPr>
              <a:t>MCFX Convolver</a:t>
            </a:r>
            <a:endParaRPr>
              <a:solidFill>
                <a:schemeClr val="dk1"/>
              </a:solidFill>
              <a:highlight>
                <a:schemeClr val="accent5"/>
              </a:highlight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Not meant to change IR-matrix without stopping audio callback.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Allocates on matrix change.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GB"/>
              <a:t>Handles many threaded convolvers processing different partition lengths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Steps</a:t>
            </a:r>
            <a:endParaRPr/>
          </a:p>
        </p:txBody>
      </p:sp>
      <p:sp>
        <p:nvSpPr>
          <p:cNvPr id="138" name="Google Shape;138;p21"/>
          <p:cNvSpPr/>
          <p:nvPr/>
        </p:nvSpPr>
        <p:spPr>
          <a:xfrm>
            <a:off x="740400" y="2357250"/>
            <a:ext cx="837000" cy="837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3389521" y="2357250"/>
            <a:ext cx="837000" cy="837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0" name="Google Shape;140;p21"/>
          <p:cNvCxnSpPr>
            <a:stCxn id="139" idx="2"/>
            <a:endCxn id="138" idx="6"/>
          </p:cNvCxnSpPr>
          <p:nvPr/>
        </p:nvCxnSpPr>
        <p:spPr>
          <a:xfrm rot="10800000">
            <a:off x="1577521" y="2775750"/>
            <a:ext cx="18120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Google Shape;141;p21"/>
          <p:cNvSpPr/>
          <p:nvPr/>
        </p:nvSpPr>
        <p:spPr>
          <a:xfrm>
            <a:off x="6038824" y="2357250"/>
            <a:ext cx="837000" cy="837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2" name="Google Shape;142;p21"/>
          <p:cNvCxnSpPr>
            <a:stCxn id="141" idx="2"/>
          </p:cNvCxnSpPr>
          <p:nvPr/>
        </p:nvCxnSpPr>
        <p:spPr>
          <a:xfrm rot="10800000">
            <a:off x="4226224" y="2775750"/>
            <a:ext cx="1812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" name="Google Shape;143;p21"/>
          <p:cNvSpPr txBox="1"/>
          <p:nvPr/>
        </p:nvSpPr>
        <p:spPr>
          <a:xfrm>
            <a:off x="311700" y="1273200"/>
            <a:ext cx="1812600" cy="1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highlight>
                  <a:schemeClr val="accent5"/>
                </a:highlight>
                <a:latin typeface="Raleway"/>
                <a:ea typeface="Raleway"/>
                <a:cs typeface="Raleway"/>
                <a:sym typeface="Raleway"/>
              </a:rPr>
              <a:t>1st Integration</a:t>
            </a:r>
            <a:endParaRPr sz="1800">
              <a:solidFill>
                <a:schemeClr val="lt1"/>
              </a:solidFill>
              <a:highlight>
                <a:schemeClr val="accent5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highlight>
                  <a:schemeClr val="accent5"/>
                </a:highlight>
                <a:latin typeface="Raleway"/>
                <a:ea typeface="Raleway"/>
                <a:cs typeface="Raleway"/>
                <a:sym typeface="Raleway"/>
              </a:rPr>
              <a:t>1 position</a:t>
            </a:r>
            <a:endParaRPr sz="1800">
              <a:solidFill>
                <a:schemeClr val="lt1"/>
              </a:solidFill>
              <a:highlight>
                <a:schemeClr val="accent5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highlight>
                  <a:schemeClr val="accent5"/>
                </a:highlight>
                <a:latin typeface="Raleway"/>
                <a:ea typeface="Raleway"/>
                <a:cs typeface="Raleway"/>
                <a:sym typeface="Raleway"/>
              </a:rPr>
              <a:t>1 IR Matrix</a:t>
            </a:r>
            <a:endParaRPr sz="1800">
              <a:solidFill>
                <a:schemeClr val="lt1"/>
              </a:solidFill>
              <a:highlight>
                <a:schemeClr val="accent5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311700" y="3356375"/>
            <a:ext cx="1997100" cy="15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JUCE incompatibility</a:t>
            </a:r>
            <a:endParaRPr sz="15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CMAKE issues</a:t>
            </a:r>
            <a:endParaRPr sz="15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Dependencies</a:t>
            </a:r>
            <a:endParaRPr sz="15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Need for equivalent WAV &amp; SOFA matrices</a:t>
            </a:r>
            <a:endParaRPr sz="15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2909000" y="3394350"/>
            <a:ext cx="1812600" cy="15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rPr>
              <a:t>Inefficient Multiposition</a:t>
            </a:r>
            <a:endParaRPr sz="1800">
              <a:solidFill>
                <a:schemeClr val="lt1"/>
              </a:solidFill>
              <a:highlight>
                <a:schemeClr val="accen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rPr>
              <a:t>1 convolver per position</a:t>
            </a:r>
            <a:endParaRPr sz="1800">
              <a:solidFill>
                <a:schemeClr val="lt1"/>
              </a:solidFill>
              <a:highlight>
                <a:schemeClr val="accent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2909000" y="613625"/>
            <a:ext cx="19971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Kills RAM</a:t>
            </a:r>
            <a:endParaRPr sz="15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highlight>
                  <a:schemeClr val="accent2"/>
                </a:highlight>
                <a:latin typeface="Raleway"/>
                <a:ea typeface="Raleway"/>
                <a:cs typeface="Raleway"/>
                <a:sym typeface="Raleway"/>
              </a:rPr>
              <a:t>WORKS!</a:t>
            </a:r>
            <a:endParaRPr sz="1500">
              <a:solidFill>
                <a:schemeClr val="lt1"/>
              </a:solidFill>
              <a:highlight>
                <a:schemeClr val="accent2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highlight>
                <a:schemeClr val="accent2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2909000" y="1074050"/>
            <a:ext cx="1997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highlight>
                  <a:schemeClr val="accent3"/>
                </a:highlight>
                <a:latin typeface="Raleway"/>
                <a:ea typeface="Raleway"/>
                <a:cs typeface="Raleway"/>
                <a:sym typeface="Raleway"/>
              </a:rPr>
              <a:t>Stops working</a:t>
            </a:r>
            <a:endParaRPr>
              <a:highlight>
                <a:schemeClr val="accent3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2909000" y="1348025"/>
            <a:ext cx="1997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highlight>
                  <a:schemeClr val="accent3"/>
                </a:highlight>
                <a:latin typeface="Raleway"/>
                <a:ea typeface="Raleway"/>
                <a:cs typeface="Raleway"/>
                <a:sym typeface="Raleway"/>
              </a:rPr>
              <a:t>Revert changes</a:t>
            </a:r>
            <a:endParaRPr sz="1500">
              <a:solidFill>
                <a:schemeClr val="dk1"/>
              </a:solidFill>
              <a:highlight>
                <a:schemeClr val="accent3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highlight>
                  <a:schemeClr val="accent3"/>
                </a:highlight>
                <a:latin typeface="Raleway"/>
                <a:ea typeface="Raleway"/>
                <a:cs typeface="Raleway"/>
                <a:sym typeface="Raleway"/>
              </a:rPr>
              <a:t>Rethink life choices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2909000" y="1885425"/>
            <a:ext cx="1997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highlight>
                  <a:schemeClr val="accent2"/>
                </a:highlight>
                <a:latin typeface="Raleway"/>
                <a:ea typeface="Raleway"/>
                <a:cs typeface="Raleway"/>
                <a:sym typeface="Raleway"/>
              </a:rPr>
              <a:t>It’s the stupid rotator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50" name="Google Shape;150;p21"/>
          <p:cNvCxnSpPr/>
          <p:nvPr/>
        </p:nvCxnSpPr>
        <p:spPr>
          <a:xfrm rot="10800000">
            <a:off x="6888225" y="2775650"/>
            <a:ext cx="582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21"/>
          <p:cNvCxnSpPr/>
          <p:nvPr/>
        </p:nvCxnSpPr>
        <p:spPr>
          <a:xfrm rot="10800000">
            <a:off x="7470825" y="2775650"/>
            <a:ext cx="582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2" name="Google Shape;152;p21"/>
          <p:cNvSpPr txBox="1"/>
          <p:nvPr/>
        </p:nvSpPr>
        <p:spPr>
          <a:xfrm>
            <a:off x="8094300" y="2322750"/>
            <a:ext cx="7380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5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5635325" y="654925"/>
            <a:ext cx="2253600" cy="15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highlight>
                  <a:schemeClr val="accent6"/>
                </a:highlight>
                <a:latin typeface="Raleway"/>
                <a:ea typeface="Raleway"/>
                <a:cs typeface="Raleway"/>
                <a:sym typeface="Raleway"/>
              </a:rPr>
              <a:t>Efficient</a:t>
            </a:r>
            <a:br>
              <a:rPr lang="en-GB" sz="1800">
                <a:solidFill>
                  <a:schemeClr val="lt1"/>
                </a:solidFill>
                <a:highlight>
                  <a:schemeClr val="accent6"/>
                </a:highlight>
                <a:latin typeface="Raleway"/>
                <a:ea typeface="Raleway"/>
                <a:cs typeface="Raleway"/>
                <a:sym typeface="Raleway"/>
              </a:rPr>
            </a:br>
            <a:r>
              <a:rPr lang="en-GB" sz="1800">
                <a:solidFill>
                  <a:schemeClr val="lt1"/>
                </a:solidFill>
                <a:highlight>
                  <a:schemeClr val="accent6"/>
                </a:highlight>
                <a:latin typeface="Raleway"/>
                <a:ea typeface="Raleway"/>
                <a:cs typeface="Raleway"/>
                <a:sym typeface="Raleway"/>
              </a:rPr>
              <a:t>Multiposition</a:t>
            </a:r>
            <a:endParaRPr sz="1800">
              <a:solidFill>
                <a:schemeClr val="lt1"/>
              </a:solidFill>
              <a:highlight>
                <a:schemeClr val="accent6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highlight>
                  <a:schemeClr val="accent6"/>
                </a:highlight>
                <a:latin typeface="Raleway"/>
                <a:ea typeface="Raleway"/>
                <a:cs typeface="Raleway"/>
                <a:sym typeface="Raleway"/>
              </a:rPr>
              <a:t>2 convolvers</a:t>
            </a:r>
            <a:endParaRPr sz="1800">
              <a:solidFill>
                <a:schemeClr val="lt1"/>
              </a:solidFill>
              <a:highlight>
                <a:schemeClr val="accent6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highlight>
                  <a:schemeClr val="accent6"/>
                </a:highlight>
                <a:latin typeface="Raleway"/>
                <a:ea typeface="Raleway"/>
                <a:cs typeface="Raleway"/>
                <a:sym typeface="Raleway"/>
              </a:rPr>
              <a:t>For matrix change</a:t>
            </a:r>
            <a:endParaRPr sz="1800">
              <a:solidFill>
                <a:schemeClr val="lt1"/>
              </a:solidFill>
              <a:highlight>
                <a:schemeClr val="accent6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5635325" y="3356375"/>
            <a:ext cx="2328900" cy="15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 wanted longer Xfade</a:t>
            </a:r>
            <a:endParaRPr sz="15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Not-needed 😓</a:t>
            </a:r>
            <a:endParaRPr sz="15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EC48FF"/>
      </a:accent1>
      <a:accent2>
        <a:srgbClr val="2E8800"/>
      </a:accent2>
      <a:accent3>
        <a:srgbClr val="A70A34"/>
      </a:accent3>
      <a:accent4>
        <a:srgbClr val="4E1689"/>
      </a:accent4>
      <a:accent5>
        <a:srgbClr val="D3A300"/>
      </a:accent5>
      <a:accent6>
        <a:srgbClr val="2973E6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On-screen Show (16:9)</PresentationFormat>
  <Paragraphs>82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Raleway</vt:lpstr>
      <vt:lpstr>Lato</vt:lpstr>
      <vt:lpstr>Roboto Mono</vt:lpstr>
      <vt:lpstr>Arial</vt:lpstr>
      <vt:lpstr>Simple Light</vt:lpstr>
      <vt:lpstr>PowerPoint Presentation</vt:lpstr>
      <vt:lpstr>About Me</vt:lpstr>
      <vt:lpstr>Project</vt:lpstr>
      <vt:lpstr>Engine Swap</vt:lpstr>
      <vt:lpstr>Expectation</vt:lpstr>
      <vt:lpstr>Real Real Reality</vt:lpstr>
      <vt:lpstr>Understanding engine differences</vt:lpstr>
      <vt:lpstr>First Issues</vt:lpstr>
      <vt:lpstr>Steps</vt:lpstr>
      <vt:lpstr>And now? Crossfade</vt:lpstr>
      <vt:lpstr>Testing &amp; Performance Measurement</vt:lpstr>
      <vt:lpstr>Efficient!          2 to 3x faster with 2-second IRs</vt:lpstr>
      <vt:lpstr>Test &amp; Debug audio issues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cimil</dc:creator>
  <cp:lastModifiedBy>Domenico Stefani</cp:lastModifiedBy>
  <cp:revision>4</cp:revision>
  <dcterms:modified xsi:type="dcterms:W3CDTF">2024-10-28T09:48:55Z</dcterms:modified>
</cp:coreProperties>
</file>